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3" r:id="rId1"/>
  </p:sldMasterIdLst>
  <p:notesMasterIdLst>
    <p:notesMasterId r:id="rId22"/>
  </p:notesMasterIdLst>
  <p:handoutMasterIdLst>
    <p:handoutMasterId r:id="rId23"/>
  </p:handoutMasterIdLst>
  <p:sldIdLst>
    <p:sldId id="331" r:id="rId2"/>
    <p:sldId id="333" r:id="rId3"/>
    <p:sldId id="334" r:id="rId4"/>
    <p:sldId id="332" r:id="rId5"/>
    <p:sldId id="351" r:id="rId6"/>
    <p:sldId id="349" r:id="rId7"/>
    <p:sldId id="341" r:id="rId8"/>
    <p:sldId id="342" r:id="rId9"/>
    <p:sldId id="344" r:id="rId10"/>
    <p:sldId id="300" r:id="rId11"/>
    <p:sldId id="345" r:id="rId12"/>
    <p:sldId id="346" r:id="rId13"/>
    <p:sldId id="302" r:id="rId14"/>
    <p:sldId id="303" r:id="rId15"/>
    <p:sldId id="306" r:id="rId16"/>
    <p:sldId id="267" r:id="rId17"/>
    <p:sldId id="309" r:id="rId18"/>
    <p:sldId id="310" r:id="rId19"/>
    <p:sldId id="311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lung Jr,Charles Edward" initials="MJE" lastIdx="2" clrIdx="0">
    <p:extLst>
      <p:ext uri="{19B8F6BF-5375-455C-9EA6-DF929625EA0E}">
        <p15:presenceInfo xmlns:p15="http://schemas.microsoft.com/office/powerpoint/2012/main" userId="S-1-5-21-3340262397-995178708-756609424-137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756"/>
    <a:srgbClr val="5D83B5"/>
    <a:srgbClr val="F2F2F2"/>
    <a:srgbClr val="FF9999"/>
    <a:srgbClr val="19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FBB2-3534-EF46-AE2E-CE202CABE5B1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DD26-47AF-3944-91CC-7B883497C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725A-4DE3-F347-B405-186D6426AF80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B0BC-FA97-FB47-A7F7-196EDDC37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188613"/>
            <a:ext cx="6858000" cy="11096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z="4400" dirty="0"/>
              <a:t>Title (44 </a:t>
            </a:r>
            <a:r>
              <a:rPr lang="en-US" sz="4400" dirty="0" err="1"/>
              <a:t>pt</a:t>
            </a:r>
            <a:r>
              <a:rPr lang="en-US" sz="4400" dirty="0"/>
              <a:t>)</a:t>
            </a:r>
            <a:endParaRPr lang="en-US" b="1" dirty="0">
              <a:solidFill>
                <a:srgbClr val="192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405E3-F3B8-2040-A32C-6B25E3153D43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D04289-5314-6D4F-976B-264A924B871B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6A2B8C-1476-E945-A9CC-F8160925AF84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E9C760-D739-1748-9650-928204C4FD61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7E1B963-4B12-D44A-8997-57FDE0834094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143000" y="4419071"/>
            <a:ext cx="6858000" cy="550862"/>
          </a:xfr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Subtitle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1" name="Picture 2" descr="C:\Users\Olivia\Desktop\AdventHealth-Logo.png">
            <a:extLst>
              <a:ext uri="{FF2B5EF4-FFF2-40B4-BE49-F238E27FC236}">
                <a16:creationId xmlns:a16="http://schemas.microsoft.com/office/drawing/2014/main" id="{942153F7-64E9-E54F-9C0B-8E414D9C50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/>
          <a:srcRect b="15721"/>
          <a:stretch/>
        </p:blipFill>
        <p:spPr bwMode="auto">
          <a:xfrm>
            <a:off x="4995631" y="557250"/>
            <a:ext cx="1908221" cy="69711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4FE10-51BF-7749-8059-CC42E3B835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4605" y="0"/>
            <a:ext cx="2676252" cy="2141001"/>
          </a:xfrm>
          <a:prstGeom prst="rect">
            <a:avLst/>
          </a:prstGeom>
          <a:effectLst>
            <a:outerShdw blurRad="152400" dist="12700" dir="5400000" sx="103000" sy="103000" algn="t" rotWithShape="0">
              <a:prstClr val="black">
                <a:alpha val="35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53F5CB-6E20-6B41-B82B-0A36AA4AC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8305" y="602518"/>
            <a:ext cx="1501191" cy="618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Content Placeholder 5">
            <a:extLst>
              <a:ext uri="{FF2B5EF4-FFF2-40B4-BE49-F238E27FC236}">
                <a16:creationId xmlns:a16="http://schemas.microsoft.com/office/drawing/2014/main" id="{9A35FA0C-1EE0-FF49-9F60-C356A7434115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265672" y="1538246"/>
            <a:ext cx="8569409" cy="4572000"/>
          </a:xfrm>
        </p:spPr>
        <p:txBody>
          <a:bodyPr vert="eaVert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3ED58-A29D-9145-8976-F82799C03744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EDB4A1-A5F4-514E-BECE-65DA0145BA2E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6D6D73-D8B4-EB48-8A0C-A2AA493EA739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70AD93-9CB1-9D4F-BB96-41D20A38B177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Title 6">
            <a:extLst>
              <a:ext uri="{FF2B5EF4-FFF2-40B4-BE49-F238E27FC236}">
                <a16:creationId xmlns:a16="http://schemas.microsoft.com/office/drawing/2014/main" id="{AAA2D606-C3E7-C940-B733-6C05F5A88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6" name="Picture 2" descr="C:\Users\Olivia\Desktop\AdventHealth-Logo.png">
            <a:extLst>
              <a:ext uri="{FF2B5EF4-FFF2-40B4-BE49-F238E27FC236}">
                <a16:creationId xmlns:a16="http://schemas.microsoft.com/office/drawing/2014/main" id="{3EAB76EF-42A6-4248-8BE1-D601CAD4D9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5256035" y="3251488"/>
            <a:ext cx="6260758" cy="4003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sz="2400" b="1" dirty="0">
                <a:solidFill>
                  <a:srgbClr val="192757"/>
                </a:solidFill>
                <a:latin typeface="Arial" charset="0"/>
                <a:cs typeface="Arial" charset="0"/>
              </a:rPr>
              <a:t>Heading Centered (24 </a:t>
            </a:r>
            <a:r>
              <a:rPr lang="en-US" sz="2400" b="1" dirty="0" err="1">
                <a:solidFill>
                  <a:srgbClr val="192757"/>
                </a:solidFill>
                <a:latin typeface="Arial" charset="0"/>
                <a:cs typeface="Arial" charset="0"/>
              </a:rPr>
              <a:t>pt</a:t>
            </a:r>
            <a:r>
              <a:rPr lang="en-US" sz="2400" b="1" dirty="0">
                <a:solidFill>
                  <a:srgbClr val="192757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192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Vertical Content Placeholder 5">
            <a:extLst>
              <a:ext uri="{FF2B5EF4-FFF2-40B4-BE49-F238E27FC236}">
                <a16:creationId xmlns:a16="http://schemas.microsoft.com/office/drawing/2014/main" id="{25B8653F-4C49-3546-98C5-58309405472B}"/>
              </a:ext>
            </a:extLst>
          </p:cNvPr>
          <p:cNvSpPr>
            <a:spLocks noGrp="1"/>
          </p:cNvSpPr>
          <p:nvPr userDrawn="1">
            <p:ph orient="vert" sz="quarter" idx="10" hasCustomPrompt="1"/>
          </p:nvPr>
        </p:nvSpPr>
        <p:spPr>
          <a:xfrm>
            <a:off x="712036" y="321276"/>
            <a:ext cx="7015922" cy="6260758"/>
          </a:xfrm>
        </p:spPr>
        <p:txBody>
          <a:bodyPr vert="eaVert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5677280" y="3391281"/>
            <a:ext cx="6858002" cy="75438"/>
          </a:xfrm>
          <a:prstGeom prst="rect">
            <a:avLst/>
          </a:prstGeom>
          <a:solidFill>
            <a:srgbClr val="192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F5EBD4-7A05-4444-A4D2-C05FE2555E2F}"/>
              </a:ext>
            </a:extLst>
          </p:cNvPr>
          <p:cNvGrpSpPr/>
          <p:nvPr userDrawn="1"/>
        </p:nvGrpSpPr>
        <p:grpSpPr>
          <a:xfrm>
            <a:off x="0" y="-1"/>
            <a:ext cx="106577" cy="6858002"/>
            <a:chOff x="0" y="-1"/>
            <a:chExt cx="106577" cy="6858002"/>
          </a:xfrm>
          <a:effectLst/>
        </p:grpSpPr>
        <p:sp>
          <p:nvSpPr>
            <p:cNvPr id="8" name="Rectangle 7"/>
            <p:cNvSpPr/>
            <p:nvPr userDrawn="1"/>
          </p:nvSpPr>
          <p:spPr>
            <a:xfrm rot="5400000">
              <a:off x="-3391282" y="3391281"/>
              <a:ext cx="6858002" cy="7543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-3329281" y="3422141"/>
              <a:ext cx="6858000" cy="13716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566" y="5903498"/>
            <a:ext cx="961081" cy="395991"/>
          </a:xfrm>
          <a:prstGeom prst="rect">
            <a:avLst/>
          </a:prstGeom>
        </p:spPr>
      </p:pic>
      <p:pic>
        <p:nvPicPr>
          <p:cNvPr id="15" name="Picture 2" descr="C:\Users\Olivia\Desktop\AdventHealth-Logo.png">
            <a:extLst>
              <a:ext uri="{FF2B5EF4-FFF2-40B4-BE49-F238E27FC236}">
                <a16:creationId xmlns:a16="http://schemas.microsoft.com/office/drawing/2014/main" id="{D0068FFB-ACF3-B443-B33E-2EE9699072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 rot="5400000">
            <a:off x="-242210" y="702682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DE2D93-2D73-B143-A74D-7CA7116CBB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2AFC11-E219-1744-8180-34AF7F7AE4EA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65113" y="1510748"/>
            <a:ext cx="8569325" cy="4599499"/>
          </a:xfrm>
        </p:spPr>
        <p:txBody>
          <a:bodyPr>
            <a:normAutofit/>
          </a:bodyPr>
          <a:lstStyle>
            <a:lvl1pPr marL="341313" indent="-341313">
              <a:tabLst/>
              <a:defRPr sz="2800"/>
            </a:lvl1pPr>
            <a:lvl2pPr marL="684213" indent="-342900" defTabSz="631825">
              <a:buFont typeface="Wingdings" pitchFamily="2" charset="2"/>
              <a:buChar char="§"/>
              <a:defRPr sz="2800"/>
            </a:lvl2pPr>
            <a:lvl3pPr marL="1027113" indent="-341313">
              <a:buFont typeface="Wingdings" pitchFamily="2" charset="2"/>
              <a:buChar char="§"/>
              <a:defRPr sz="2800"/>
            </a:lvl3pPr>
            <a:lvl4pPr marL="1487488" indent="-401638">
              <a:buFont typeface="Wingdings" pitchFamily="2" charset="2"/>
              <a:buChar char="§"/>
              <a:defRPr sz="1800"/>
            </a:lvl4pPr>
            <a:lvl5pPr marL="1828800" indent="-344488">
              <a:buFont typeface="Wingdings" pitchFamily="2" charset="2"/>
              <a:buChar char="§"/>
              <a:defRPr sz="4800"/>
            </a:lvl5pPr>
          </a:lstStyle>
          <a:p>
            <a:pPr lvl="0"/>
            <a:r>
              <a:rPr lang="en-US" dirty="0"/>
              <a:t>Click to edit Master text styles (28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dirty="0"/>
              <a:t>Second Level (28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sz="2800" dirty="0"/>
              <a:t>Third Level (28 </a:t>
            </a:r>
            <a:r>
              <a:rPr lang="en-US" sz="2800" dirty="0" err="1"/>
              <a:t>pt</a:t>
            </a:r>
            <a:r>
              <a:rPr lang="en-US" sz="2800" dirty="0"/>
              <a:t>) </a:t>
            </a:r>
          </a:p>
          <a:p>
            <a:pPr lvl="3"/>
            <a:r>
              <a:rPr lang="en-US" sz="2800" dirty="0"/>
              <a:t>Fourth Level (28 </a:t>
            </a:r>
            <a:r>
              <a:rPr lang="en-US" sz="2800" dirty="0" err="1"/>
              <a:t>pt</a:t>
            </a:r>
            <a:r>
              <a:rPr lang="en-US" sz="2800" dirty="0"/>
              <a:t>) </a:t>
            </a:r>
          </a:p>
          <a:p>
            <a:pPr lvl="4"/>
            <a:r>
              <a:rPr lang="en-US" sz="2800" dirty="0"/>
              <a:t>Fifth Level (28 </a:t>
            </a:r>
            <a:r>
              <a:rPr lang="en-US" sz="2800" dirty="0" err="1"/>
              <a:t>pt</a:t>
            </a:r>
            <a:r>
              <a:rPr lang="en-US" sz="2800" dirty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62588-79C9-4A44-A323-AC3070A001FF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6DD72-7898-934A-9881-8E06FEA92FF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FBEF71-2578-1940-B7F7-F28E75899DE4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99DE41-E2A1-9F4C-82E0-1232C4936739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1" name="Picture 2" descr="C:\Users\Olivia\Desktop\AdventHealth-Logo.png">
            <a:extLst>
              <a:ext uri="{FF2B5EF4-FFF2-40B4-BE49-F238E27FC236}">
                <a16:creationId xmlns:a16="http://schemas.microsoft.com/office/drawing/2014/main" id="{CB639DE7-D76B-174E-94D5-663C7F3E0E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40" y="4569585"/>
            <a:ext cx="8569968" cy="153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C45CE-9E26-A34F-A67F-D42C0F0D0F45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7D6721-6A7E-8C46-A008-1128E2C3958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3E1527-1CAB-F940-B935-E643819065F0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F61936-B21E-8E42-8196-D79BA510EE4F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6" name="Title 6">
            <a:extLst>
              <a:ext uri="{FF2B5EF4-FFF2-40B4-BE49-F238E27FC236}">
                <a16:creationId xmlns:a16="http://schemas.microsoft.com/office/drawing/2014/main" id="{E6801A44-D402-E843-BE08-AD871FDDB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2" name="Picture 2" descr="C:\Users\Olivia\Desktop\AdventHealth-Logo.png">
            <a:extLst>
              <a:ext uri="{FF2B5EF4-FFF2-40B4-BE49-F238E27FC236}">
                <a16:creationId xmlns:a16="http://schemas.microsoft.com/office/drawing/2014/main" id="{2330465F-7314-1748-ABF6-682BC136C8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F5160-91A4-3744-B993-DB7761F5A8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113" y="1509159"/>
            <a:ext cx="4217435" cy="46010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2588321-70E5-1145-AB63-A29C09D46B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69708" y="1509159"/>
            <a:ext cx="4109179" cy="46010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C26FC-BC05-3B44-A804-72D5382568B5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1DCB1-251B-5C4B-8CDA-7DA5A3954630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344080-0551-B64E-ABE6-D95785E93CB5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8FF249-3077-B445-A5EC-F4726B34748E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7" name="Title 6">
            <a:extLst>
              <a:ext uri="{FF2B5EF4-FFF2-40B4-BE49-F238E27FC236}">
                <a16:creationId xmlns:a16="http://schemas.microsoft.com/office/drawing/2014/main" id="{64CB574A-2368-0846-B842-60BB76DF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4" name="Picture 2" descr="C:\Users\Olivia\Desktop\AdventHealth-Logo.png">
            <a:extLst>
              <a:ext uri="{FF2B5EF4-FFF2-40B4-BE49-F238E27FC236}">
                <a16:creationId xmlns:a16="http://schemas.microsoft.com/office/drawing/2014/main" id="{3C4D879F-02F3-7347-9AFF-109956FE59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8290F4-655D-1740-9E0A-DDB1C17734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114" y="2045030"/>
            <a:ext cx="4188940" cy="406521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EB955AD-4A6F-974F-9978-B2FABA0A27E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69708" y="2045030"/>
            <a:ext cx="4065373" cy="406521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1C2A03-6BB9-6643-82FF-8FAC512D1D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3994" y="1487325"/>
            <a:ext cx="4188940" cy="428625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F2E7C82-3573-5043-8510-E417802A8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9708" y="1487325"/>
            <a:ext cx="4065373" cy="428625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CE874-F276-0C41-BA88-9932244D425B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844826-FC06-874C-94F8-50929733D4FB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D7418-2569-6E45-A689-D05DE2EC1226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6F4107-3432-934D-BFBF-4EF945AC0C3D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4" name="Title 6">
            <a:extLst>
              <a:ext uri="{FF2B5EF4-FFF2-40B4-BE49-F238E27FC236}">
                <a16:creationId xmlns:a16="http://schemas.microsoft.com/office/drawing/2014/main" id="{9C6D1FF5-5C04-F847-A608-83E9DF99D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22" name="Picture 2" descr="C:\Users\Olivia\Desktop\AdventHealth-Logo.png">
            <a:extLst>
              <a:ext uri="{FF2B5EF4-FFF2-40B4-BE49-F238E27FC236}">
                <a16:creationId xmlns:a16="http://schemas.microsoft.com/office/drawing/2014/main" id="{56576456-21E0-EA40-B4CB-74B433EEB61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BC1225-5F01-B245-BD9A-FDBC5F30CA36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268C7-7085-934F-AC27-01CD891EA5E2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84EB73-B768-CA4F-ABB7-F4AAE5B58669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D664D3-897E-4F4C-BAA3-40F44C158B72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Title 6">
            <a:extLst>
              <a:ext uri="{FF2B5EF4-FFF2-40B4-BE49-F238E27FC236}">
                <a16:creationId xmlns:a16="http://schemas.microsoft.com/office/drawing/2014/main" id="{620C3EE4-E6CA-BC41-A69E-6EE767CB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5" name="Picture 2" descr="C:\Users\Olivia\Desktop\AdventHealth-Logo.png">
            <a:extLst>
              <a:ext uri="{FF2B5EF4-FFF2-40B4-BE49-F238E27FC236}">
                <a16:creationId xmlns:a16="http://schemas.microsoft.com/office/drawing/2014/main" id="{D01CE084-E989-6F40-8E26-41CEE2570C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75706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12273"/>
            <a:ext cx="9141714" cy="18288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07FE00-3AD6-3549-B370-F35A30C810B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87392" y="1456904"/>
            <a:ext cx="4947689" cy="465334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D41C04-E96F-B443-B2C4-BA6F4EC3B7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5113" y="1456145"/>
            <a:ext cx="3308350" cy="46533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10BED-2AA7-354E-941D-152A46794816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4EFB4-7665-0749-99BC-07EC0558EDBF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0D909-83C6-C245-B7A7-341028D68AD3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C5F438-B48B-894A-84A4-F2BD982A75EA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0" name="Title 6">
            <a:extLst>
              <a:ext uri="{FF2B5EF4-FFF2-40B4-BE49-F238E27FC236}">
                <a16:creationId xmlns:a16="http://schemas.microsoft.com/office/drawing/2014/main" id="{F436C091-DFCD-F347-9FF4-51C06564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8" name="Picture 2" descr="C:\Users\Olivia\Desktop\AdventHealth-Logo.png">
            <a:extLst>
              <a:ext uri="{FF2B5EF4-FFF2-40B4-BE49-F238E27FC236}">
                <a16:creationId xmlns:a16="http://schemas.microsoft.com/office/drawing/2014/main" id="{BCE4E36F-77D7-874E-B534-DA3F643BCF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1457556"/>
            <a:ext cx="4947690" cy="46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DB86335-46A5-7E4C-A4A7-3942790364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5113" y="1455492"/>
            <a:ext cx="3308350" cy="465268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72586-8341-2645-B3D0-ED4E40307089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019E0-0676-CB48-94C3-04622586998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0E34D4-E785-A142-AA75-67D940FE1347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1D24BB-00A8-8A44-9886-D37FF1EDBFB9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0" name="Title 6">
            <a:extLst>
              <a:ext uri="{FF2B5EF4-FFF2-40B4-BE49-F238E27FC236}">
                <a16:creationId xmlns:a16="http://schemas.microsoft.com/office/drawing/2014/main" id="{8E21EB8C-9280-2846-ADBC-F2268D1F3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8" name="Picture 2" descr="C:\Users\Olivia\Desktop\AdventHealth-Logo.png">
            <a:extLst>
              <a:ext uri="{FF2B5EF4-FFF2-40B4-BE49-F238E27FC236}">
                <a16:creationId xmlns:a16="http://schemas.microsoft.com/office/drawing/2014/main" id="{4AED76AC-EE7F-1742-815B-087A591C38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192757"/>
          </a:solidFill>
          <a:latin typeface="Arial" charset="0"/>
          <a:ea typeface="Arial" charset="0"/>
          <a:cs typeface="Arial" charset="0"/>
        </a:defRPr>
      </a:lvl1pPr>
    </p:titleStyle>
    <p:bodyStyle>
      <a:lvl1pPr marL="230188" indent="-230188" algn="l" defTabSz="685800" rtl="0" eaLnBrk="1" latinLnBrk="0" hangingPunct="1">
        <a:lnSpc>
          <a:spcPct val="90000"/>
        </a:lnSpc>
        <a:spcBef>
          <a:spcPts val="750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61963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4213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4400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4588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09C20EE0-320E-46AA-889F-542450CF1A3F}"/>
              </a:ext>
            </a:extLst>
          </p:cNvPr>
          <p:cNvSpPr txBox="1">
            <a:spLocks/>
          </p:cNvSpPr>
          <p:nvPr/>
        </p:nvSpPr>
        <p:spPr>
          <a:xfrm>
            <a:off x="280612" y="2526436"/>
            <a:ext cx="8582777" cy="188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927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</a:p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Health Plans and AdventHealth Advantage Plans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98A7713-4846-4927-AD84-C28B605A2ECE}"/>
              </a:ext>
            </a:extLst>
          </p:cNvPr>
          <p:cNvSpPr txBox="1">
            <a:spLocks/>
          </p:cNvSpPr>
          <p:nvPr/>
        </p:nvSpPr>
        <p:spPr>
          <a:xfrm>
            <a:off x="2367029" y="4714050"/>
            <a:ext cx="4409942" cy="573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8" indent="-23018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196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42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4588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 Training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576497" y="641500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10142021</a:t>
            </a:r>
          </a:p>
        </p:txBody>
      </p:sp>
    </p:spTree>
    <p:extLst>
      <p:ext uri="{BB962C8B-B14F-4D97-AF65-F5344CB8AC3E}">
        <p14:creationId xmlns:p14="http://schemas.microsoft.com/office/powerpoint/2010/main" val="19342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ole-Person Health Care | AdventHealth">
            <a:extLst>
              <a:ext uri="{FF2B5EF4-FFF2-40B4-BE49-F238E27FC236}">
                <a16:creationId xmlns:a16="http://schemas.microsoft.com/office/drawing/2014/main" id="{CA89FE3A-6F44-40A5-96A8-B47E68867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4278" r="8429" b="1683"/>
          <a:stretch/>
        </p:blipFill>
        <p:spPr bwMode="auto">
          <a:xfrm>
            <a:off x="4000500" y="110448"/>
            <a:ext cx="5143500" cy="55588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11EB-1470-4E74-B82A-BF57EACDFE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760" y="1188720"/>
            <a:ext cx="3308350" cy="4652689"/>
          </a:xfrm>
        </p:spPr>
        <p:txBody>
          <a:bodyPr lIns="0" tIns="0" rIns="0" bIns="0">
            <a:normAutofit/>
          </a:bodyPr>
          <a:lstStyle/>
          <a:p>
            <a:pPr marL="234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Our commitment to providing unsurpassed health and wellness services has expanded to meet the increasing needs of our ever-growing population. </a:t>
            </a:r>
          </a:p>
          <a:p>
            <a:pPr marL="23495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Our heritage of whole-person health, achieving wellness of the mind, body and spirit for our patients is of paramount importance to each member of our exceptionally talented clinical staff.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 err="1"/>
              <a:t>AdventHealth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647C3-9156-46F5-B92E-7817DEB3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17" y="1602588"/>
            <a:ext cx="6098684" cy="3535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</a:rPr>
              <a:t>AdventHealth</a:t>
            </a:r>
            <a:r>
              <a:rPr lang="en-US" dirty="0">
                <a:solidFill>
                  <a:schemeClr val="tx2"/>
                </a:solidFill>
              </a:rPr>
              <a:t> Advantage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Plans Offered by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2751909" cy="4469738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5D83B5"/>
                </a:solidFill>
              </a:rPr>
              <a:t>Individual &amp; Family</a:t>
            </a:r>
          </a:p>
          <a:p>
            <a:pPr marL="276225" lvl="1" indent="-276225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HMO</a:t>
            </a:r>
          </a:p>
          <a:p>
            <a:pPr marL="276225" lvl="1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Volusia, Flagler, Seminole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5D83B5"/>
                </a:solidFill>
              </a:rPr>
              <a:t>Medicare Advantage</a:t>
            </a:r>
          </a:p>
          <a:p>
            <a:pPr marL="260350" lvl="1" indent="-2603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HMO</a:t>
            </a:r>
          </a:p>
          <a:p>
            <a:pPr marL="260350" lvl="1" indent="-2603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Volusia, Flagler, Seminole, Highlands, Hardee</a:t>
            </a:r>
          </a:p>
        </p:txBody>
      </p:sp>
    </p:spTree>
    <p:extLst>
      <p:ext uri="{BB962C8B-B14F-4D97-AF65-F5344CB8AC3E}">
        <p14:creationId xmlns:p14="http://schemas.microsoft.com/office/powerpoint/2010/main" val="404683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Sales Office Locations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742ECE-1574-454C-9BC3-4EF375735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5630"/>
              </p:ext>
            </p:extLst>
          </p:nvPr>
        </p:nvGraphicFramePr>
        <p:xfrm>
          <a:off x="365761" y="1353351"/>
          <a:ext cx="8412480" cy="397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155">
                  <a:extLst>
                    <a:ext uri="{9D8B030D-6E8A-4147-A177-3AD203B41FA5}">
                      <a16:colId xmlns:a16="http://schemas.microsoft.com/office/drawing/2014/main" val="1415722916"/>
                    </a:ext>
                  </a:extLst>
                </a:gridCol>
                <a:gridCol w="4216325">
                  <a:extLst>
                    <a:ext uri="{9D8B030D-6E8A-4147-A177-3AD203B41FA5}">
                      <a16:colId xmlns:a16="http://schemas.microsoft.com/office/drawing/2014/main" val="953354248"/>
                    </a:ext>
                  </a:extLst>
                </a:gridCol>
              </a:tblGrid>
              <a:tr h="347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 Available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60995"/>
                  </a:ext>
                </a:extLst>
              </a:tr>
              <a:tr h="17910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Office: 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6450 U.S. Highway 1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Rockledge, FL 32955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office hours: </a:t>
                      </a:r>
                    </a:p>
                    <a:p>
                      <a:pPr marL="288925" indent="0"/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Weekdays, 8 a.m. to 5 p.m.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Sales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06821"/>
                  </a:ext>
                </a:extLst>
              </a:tr>
              <a:tr h="17910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AdventHealth</a:t>
                      </a: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Advantage Plans: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1425 W. Granada Blvd., Suite 4 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Ormond Beach, FL 32174</a:t>
                      </a:r>
                      <a:b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office hours: </a:t>
                      </a:r>
                    </a:p>
                    <a:p>
                      <a:pPr marL="28892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Weekdays, 8 a.m. to 5 p.m.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AdventHealth Advantage Plans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 Sales only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8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27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B16858-97A3-4F02-90A9-DB84540F2E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918001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The Partnership between Health First Health Plans and </a:t>
            </a:r>
            <a:r>
              <a:rPr lang="en-US" sz="2400" dirty="0" err="1">
                <a:solidFill>
                  <a:schemeClr val="tx2"/>
                </a:solidFill>
              </a:rPr>
              <a:t>AdventHealth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Partnership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5760" y="2018038"/>
            <a:ext cx="8412480" cy="1410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in 2014 when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AdventHealth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known as Florida Hospital.</a:t>
            </a:r>
          </a:p>
          <a:p>
            <a:pPr marL="231775" indent="-231775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Central Florida a delivery network with local leadership</a:t>
            </a:r>
          </a:p>
          <a:p>
            <a:pPr marL="231775" indent="-231775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growth due to an expanded sales territory</a:t>
            </a:r>
          </a:p>
        </p:txBody>
      </p:sp>
      <p:pic>
        <p:nvPicPr>
          <p:cNvPr id="1026" name="Picture 2" descr="https://s3-prod.modernhealthcare.com/s3fs-public/styles/width_792/public/NEWS_171029923_AR_0_ANBJKNGANWM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11" y="3692434"/>
            <a:ext cx="3327378" cy="221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8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DD79EA-64AF-45C4-B223-F600160802EA}"/>
              </a:ext>
            </a:extLst>
          </p:cNvPr>
          <p:cNvSpPr/>
          <p:nvPr/>
        </p:nvSpPr>
        <p:spPr>
          <a:xfrm>
            <a:off x="365760" y="2304501"/>
            <a:ext cx="8412480" cy="33239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5D83B5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Service Area</a:t>
            </a:r>
          </a:p>
          <a:p>
            <a:pPr marL="234950" lvl="0" indent="-2349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The service area defines which counties are eligible for either Health First Health Plans or AdventHealth Advantage Plans coverage. For example, a member residing in Brevard County would only be eligible for the Health First Health Plans-brand products.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5D83B5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Provider Network</a:t>
            </a:r>
          </a:p>
          <a:p>
            <a:pPr marL="234950" lvl="0" indent="-2349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The provider network combines all providers contracted with both Health First Health Plans and AdventHealth Advantage Plans into a single network. Contracted providers will be accessible to all members, regardless of service area. 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A2A906-4F73-4C36-88DD-3304BCAC31D9}"/>
              </a:ext>
            </a:extLst>
          </p:cNvPr>
          <p:cNvSpPr/>
          <p:nvPr/>
        </p:nvSpPr>
        <p:spPr>
          <a:xfrm>
            <a:off x="2219417" y="1268875"/>
            <a:ext cx="4714043" cy="6400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What is the difference between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service area and provider network?</a:t>
            </a:r>
          </a:p>
        </p:txBody>
      </p:sp>
      <p:pic>
        <p:nvPicPr>
          <p:cNvPr id="6" name="Picture 2" descr="http://www.freepngimg.com/download/light_bulb/7-2-light-bulb-png-images.png">
            <a:extLst>
              <a:ext uri="{FF2B5EF4-FFF2-40B4-BE49-F238E27FC236}">
                <a16:creationId xmlns:a16="http://schemas.microsoft.com/office/drawing/2014/main" id="{C93B8A2F-708D-4D8A-B6B1-F6B747F0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78" y="1141984"/>
            <a:ext cx="768504" cy="7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Service Area vs. Provider Network</a:t>
            </a:r>
          </a:p>
        </p:txBody>
      </p:sp>
    </p:spTree>
    <p:extLst>
      <p:ext uri="{BB962C8B-B14F-4D97-AF65-F5344CB8AC3E}">
        <p14:creationId xmlns:p14="http://schemas.microsoft.com/office/powerpoint/2010/main" val="293261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447" y="1197700"/>
            <a:ext cx="4069080" cy="3474720"/>
            <a:chOff x="2480666" y="-678016"/>
            <a:chExt cx="3515457" cy="5174181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2480666" y="-678016"/>
              <a:ext cx="3515457" cy="5174181"/>
            </a:xfrm>
            <a:prstGeom prst="roundRect">
              <a:avLst>
                <a:gd name="adj" fmla="val 10000"/>
              </a:avLst>
            </a:prstGeom>
            <a:solidFill>
              <a:srgbClr val="5D83B5"/>
            </a:solidFill>
            <a:sp3d prstMaterial="plastic"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208108"/>
                <a:satOff val="-19554"/>
                <a:lumOff val="195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480667" y="-557856"/>
              <a:ext cx="3307867" cy="4435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spcCol="1270" anchorCtr="1"/>
            <a:lstStyle/>
            <a:p>
              <a:pPr defTabSz="711200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Silver &amp; Fit</a:t>
              </a:r>
            </a:p>
            <a:p>
              <a:pPr marL="234950" indent="-234950" defTabSz="7112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all Medicare Advantage members</a:t>
              </a:r>
            </a:p>
            <a:p>
              <a:pPr marL="234950" indent="-234950" defTabSz="7112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Health First’s Pro-Health &amp; Fitness Center in Brevard</a:t>
              </a:r>
            </a:p>
            <a:p>
              <a:pPr marL="234950" indent="-234950" defTabSz="7112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choice of a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Home Fitness Program or Fitness Center Program </a:t>
              </a:r>
            </a:p>
            <a:p>
              <a:pPr marL="234950" indent="-234950" defTabSz="7112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Includes a nationwide network of participating fitness centers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7646" y="1103919"/>
            <a:ext cx="4164258" cy="3577673"/>
            <a:chOff x="112899" y="486594"/>
            <a:chExt cx="2762955" cy="4806857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133380" y="612228"/>
              <a:ext cx="2639786" cy="4681223"/>
            </a:xfrm>
            <a:prstGeom prst="roundRect">
              <a:avLst>
                <a:gd name="adj" fmla="val 10000"/>
              </a:avLst>
            </a:prstGeom>
            <a:solidFill>
              <a:srgbClr val="192756"/>
            </a:solidFill>
            <a:sp3d prstMaterial="plastic"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Bef>
                  <a:spcPts val="600"/>
                </a:spcBef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Active &amp; Fit</a:t>
              </a:r>
            </a:p>
            <a:p>
              <a:pPr marL="234950" indent="-227013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fully-insured Individual / Family members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(age restrictions and requirements vary by gym)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34950" indent="-227013" defTabSz="7112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Font typeface="Wingdings" pitchFamily="2" charset="2"/>
                <a:buChar char="§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Health First’s Pro-Health &amp; Fitness Center in Brevard</a:t>
              </a:r>
            </a:p>
            <a:p>
              <a:pPr marL="234950" indent="-227013" defTabSz="7112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Font typeface="Wingdings" pitchFamily="2" charset="2"/>
                <a:buChar char="§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choice of a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Home Fitness Program or Fitness Center Program </a:t>
              </a:r>
            </a:p>
            <a:p>
              <a:pPr marL="234950" indent="-227013" defTabSz="7112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Includes a nationwide network of participating fitness centers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34950" indent="-227013" defTabSz="7112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defRPr/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112899" y="486594"/>
              <a:ext cx="2762955" cy="20116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spcCol="1270" anchorCtr="1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33" y="4088422"/>
            <a:ext cx="1267707" cy="37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94" y="4088422"/>
            <a:ext cx="1286561" cy="38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49597" y="510775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Marketplace plans will have options </a:t>
            </a:r>
          </a:p>
          <a:p>
            <a:pPr lvl="1"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and without the fitness membership.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dirty="0"/>
              <a:t>Fitness Program</a:t>
            </a:r>
          </a:p>
        </p:txBody>
      </p:sp>
    </p:spTree>
    <p:extLst>
      <p:ext uri="{BB962C8B-B14F-4D97-AF65-F5344CB8AC3E}">
        <p14:creationId xmlns:p14="http://schemas.microsoft.com/office/powerpoint/2010/main" val="412871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D040F9-E52C-46EA-A2BA-A594DF61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4"/>
            <a:ext cx="9144000" cy="34124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113" y="3608215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Complex Case Management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85CF81-A7E8-4312-92DE-F3D0D02FDD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113" y="4275908"/>
            <a:ext cx="8569325" cy="1834379"/>
          </a:xfrm>
        </p:spPr>
        <p:txBody>
          <a:bodyPr lIns="0" tIns="0" rIns="0" bIns="0">
            <a:noAutofit/>
          </a:bodyPr>
          <a:lstStyle/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Complex case management includes assessment, planning, implementation, monitoring, evaluation and coordination of medical services.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CCM nurses collaborate with various providers to ensure quality, cost-effective care.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For members with complex or serious medical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7249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11EB-1470-4E74-B82A-BF57EACDFE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4599499"/>
          </a:xfrm>
        </p:spPr>
        <p:txBody>
          <a:bodyPr lIns="0" tIns="0" rIns="0" bIns="0">
            <a:noAutofit/>
          </a:bodyPr>
          <a:lstStyle/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This is a free program offered to all members to help them stay healthy and manage their current health issues.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Available to members 24/7 online by accessing the healthy living portal on the health plans site. Includes:</a:t>
            </a:r>
          </a:p>
          <a:p>
            <a:pPr marL="463550" lvl="1" indent="-228600">
              <a:lnSpc>
                <a:spcPct val="100000"/>
              </a:lnSpc>
              <a:spcBef>
                <a:spcPts val="0"/>
              </a:spcBef>
              <a:buSzPct val="67000"/>
            </a:pPr>
            <a:r>
              <a:rPr lang="en-US" sz="1800" dirty="0">
                <a:solidFill>
                  <a:schemeClr val="tx2"/>
                </a:solidFill>
              </a:rPr>
              <a:t>Health Risk Assessment (HRA)</a:t>
            </a:r>
          </a:p>
          <a:p>
            <a:pPr marL="463550" lvl="1" indent="-228600">
              <a:lnSpc>
                <a:spcPct val="100000"/>
              </a:lnSpc>
              <a:spcBef>
                <a:spcPts val="0"/>
              </a:spcBef>
              <a:buSzPct val="67000"/>
            </a:pPr>
            <a:r>
              <a:rPr lang="en-US" sz="1800" dirty="0">
                <a:solidFill>
                  <a:schemeClr val="tx2"/>
                </a:solidFill>
              </a:rPr>
              <a:t>My personal health record</a:t>
            </a:r>
          </a:p>
          <a:p>
            <a:pPr marL="46355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7000"/>
            </a:pPr>
            <a:r>
              <a:rPr lang="en-US" sz="1800" dirty="0">
                <a:solidFill>
                  <a:schemeClr val="tx2"/>
                </a:solidFill>
              </a:rPr>
              <a:t>Healthy Living Programs and health challenges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Provides access to registered nurses and health coaches via telephone and email.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Healthy Living</a:t>
            </a:r>
          </a:p>
        </p:txBody>
      </p:sp>
    </p:spTree>
    <p:extLst>
      <p:ext uri="{BB962C8B-B14F-4D97-AF65-F5344CB8AC3E}">
        <p14:creationId xmlns:p14="http://schemas.microsoft.com/office/powerpoint/2010/main" val="392047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11EB-1470-4E74-B82A-BF57EACDFE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3991059"/>
          </a:xfrm>
        </p:spPr>
        <p:txBody>
          <a:bodyPr lIns="0" tIns="0" rIns="0" bIns="0">
            <a:noAutofit/>
          </a:bodyPr>
          <a:lstStyle/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Targets Medicare members who may benefit from added support with their medication therapies.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Offered free to MAPD (Medicare Advantage Plan that offers prescription drug coverage) and PDP (Stand alone Medicare Part D prescription drug plan) members who meet the following qualifications:</a:t>
            </a:r>
          </a:p>
          <a:p>
            <a:pPr marL="635000" lvl="2" indent="-3175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must accumulate total drug costs exceeding a quarterly threshold</a:t>
            </a:r>
          </a:p>
          <a:p>
            <a:pPr marL="635000" lvl="2" indent="-3175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must have filled seven or more chronic-covered Part D drugs,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635000" lvl="2" indent="-317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documented illnesses in at least two chronic conditions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Medication Therapy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89" y="4213735"/>
            <a:ext cx="2858178" cy="17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4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11EB-1470-4E74-B82A-BF57EACDFE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4599499"/>
          </a:xfrm>
        </p:spPr>
        <p:txBody>
          <a:bodyPr lIns="0" tIns="0" rIns="0" bIns="0">
            <a:noAutofit/>
          </a:bodyPr>
          <a:lstStyle/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Partnered with Signify Medical Network to provide in-home and facility medical assessments that are offered to our Medicare members at no cost.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One assessment per calendar year is covered.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The assessment includes health-related questions and a mini-physical exam performed by a licensed and credentialed nurse practitioner.</a:t>
            </a:r>
          </a:p>
          <a:p>
            <a: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</a:rPr>
              <a:t>Results are forwarded to the member’s primary care physician.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Signify Medical Network</a:t>
            </a:r>
          </a:p>
        </p:txBody>
      </p:sp>
    </p:spTree>
    <p:extLst>
      <p:ext uri="{BB962C8B-B14F-4D97-AF65-F5344CB8AC3E}">
        <p14:creationId xmlns:p14="http://schemas.microsoft.com/office/powerpoint/2010/main" val="35705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Module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4599499"/>
          </a:xfr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module is designed to: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health insurance basics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overview of plan types offered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overview of the relationship between Health First Health Plans and AdventHealth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the value-added services</a:t>
            </a:r>
          </a:p>
        </p:txBody>
      </p:sp>
    </p:spTree>
    <p:extLst>
      <p:ext uri="{BB962C8B-B14F-4D97-AF65-F5344CB8AC3E}">
        <p14:creationId xmlns:p14="http://schemas.microsoft.com/office/powerpoint/2010/main" val="145914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48A665-EEF4-4951-B531-38D722266477}"/>
              </a:ext>
            </a:extLst>
          </p:cNvPr>
          <p:cNvSpPr txBox="1">
            <a:spLocks/>
          </p:cNvSpPr>
          <p:nvPr/>
        </p:nvSpPr>
        <p:spPr>
          <a:xfrm>
            <a:off x="1336562" y="2455002"/>
            <a:ext cx="6470877" cy="1105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927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281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835051"/>
            <a:ext cx="8412480" cy="3503303"/>
          </a:xfrm>
        </p:spPr>
        <p:txBody>
          <a:bodyPr lIns="0" tIns="0" rIns="0" bIns="0" numCol="4" spcCol="182880">
            <a:noAutofit/>
          </a:bodyPr>
          <a:lstStyle/>
          <a:p>
            <a:pPr marL="79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79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Insurance</a:t>
            </a:r>
            <a:b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receives healthcare insurance because he/she or a family member is employed in a workplace that offers health insurance as part of the benefit package.</a:t>
            </a:r>
          </a:p>
          <a:p>
            <a:pPr marL="7937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9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b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can be purchased through a broker, a health insurance company, or the state or federal Marketplace.</a:t>
            </a:r>
          </a:p>
          <a:p>
            <a:pPr marL="7937" indent="0">
              <a:spcBef>
                <a:spcPts val="0"/>
              </a:spcBef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" indent="0">
              <a:spcBef>
                <a:spcPts val="0"/>
              </a:spcBef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" indent="0">
              <a:spcBef>
                <a:spcPts val="0"/>
              </a:spcBef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  <a:b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is provided through a federal health insurance program for those who are 65 or older, younger than 65 with certain disabilities, or any age with End-Stage Renal Disease.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5D8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</a:t>
            </a:r>
            <a:b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state-administered health insurance program is for specific low-income individuals and families (not offered by Health First Health Plans or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AdventHealth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Advantage Plans).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1188720"/>
            <a:ext cx="84124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Americans are insured through one of four ways: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6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Common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188719"/>
            <a:ext cx="8412480" cy="4609477"/>
          </a:xfrm>
        </p:spPr>
        <p:txBody>
          <a:bodyPr lIns="0" tIns="0" rIns="0" bIns="0"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</a:rPr>
              <a:t>Cost Share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/>
              <a:t> </a:t>
            </a:r>
            <a:r>
              <a:rPr lang="en-US" sz="1800" dirty="0"/>
              <a:t>Any member responsibility that includes copay, deductible and coinsurance.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</a:rPr>
              <a:t>Copay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800" dirty="0"/>
              <a:t>– Fixed amount a member pays for a covered service.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</a:rPr>
              <a:t>Deductible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800" dirty="0"/>
              <a:t>– Amount owed for covered services before the health plan begins to pay.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Coinsurance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Member’s share of costs toward a covered service calculated as a percent.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Out of Pocket (MOOP)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Maximum amount a member will pay out of their pocket within a calendar year. Once MOOP is met, plan pays 100% of covered services. Does not include monthly premiums or any service the plan does not cover.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42" y="4395758"/>
            <a:ext cx="1707318" cy="14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34" y="434340"/>
            <a:ext cx="2484706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85" y="2666009"/>
            <a:ext cx="251285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463040"/>
            <a:ext cx="5700304" cy="2293046"/>
          </a:xfrm>
        </p:spPr>
        <p:txBody>
          <a:bodyPr lIns="0" tIns="0" rIns="0" bIns="0"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plan for members to use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In-Network Providers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tx2"/>
                </a:solidFill>
              </a:rPr>
              <a:t>providers that have agreed to lower their rates for plan members and meet quality standards)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covered services except for urgent or emergent situations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not required by Health Plan for Primary Care Physicians or Specialist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only covered if provider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network is seen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and Emergent Care covered outside of coverage area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Maintenance </a:t>
            </a:r>
            <a:br>
              <a:rPr lang="en-US" dirty="0"/>
            </a:br>
            <a:r>
              <a:rPr lang="en-US" dirty="0"/>
              <a:t>Organization (HMO)</a:t>
            </a:r>
          </a:p>
        </p:txBody>
      </p:sp>
    </p:spTree>
    <p:extLst>
      <p:ext uri="{BB962C8B-B14F-4D97-AF65-F5344CB8AC3E}">
        <p14:creationId xmlns:p14="http://schemas.microsoft.com/office/powerpoint/2010/main" val="24816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59" y="1188720"/>
            <a:ext cx="5602333" cy="4599499"/>
          </a:xfrm>
        </p:spPr>
        <p:txBody>
          <a:bodyPr lIns="0" tIns="0" rIns="0" bIns="0">
            <a:noAutofit/>
          </a:bodyPr>
          <a:lstStyle/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Type of managed care plan that is a hybrid of an HMO and PPO (Preferred Provider Organization) plan.  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Like an HMO, members are designated an in-network physician to be their primary care provider.  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Like a PPO plan, members may go outside of the provider network for health care services.  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Going outside of your network is allowed, but at a greater out of pocket cost.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Point of Service (POS)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2ED5F-6488-034A-98E1-68C09C36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34" y="434340"/>
            <a:ext cx="2484706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AAB60-FAC8-5345-BF3B-BFA8C21DB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85" y="2666009"/>
            <a:ext cx="251285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7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 Health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4401780"/>
          </a:xfrm>
        </p:spPr>
        <p:txBody>
          <a:bodyPr lIns="0" tIns="0" rIns="0" bIns="0">
            <a:noAutofit/>
          </a:bodyPr>
          <a:lstStyle/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plan year 2022, Health First Health Plans offers Medicare Advantage and Individual and Family plans (both on and off the Marketplace exchange). </a:t>
            </a: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products are supported by our Health First Integrated Delivery Network (IDN) encompassing: </a:t>
            </a:r>
          </a:p>
          <a:p>
            <a:pPr marL="806450" lvl="2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7000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and prevention </a:t>
            </a:r>
          </a:p>
          <a:p>
            <a:pPr marL="806450" lvl="2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67000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care </a:t>
            </a:r>
          </a:p>
          <a:p>
            <a:pPr marL="806450" lvl="2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7000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 physician group and hospital care</a:t>
            </a: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strength of the Health First IDN, Health First Health Plans is uniquely positioned to meet the healthcare needs of Medicare eligible and individuals and families within our community.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Health First Health Plans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Offered by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602588"/>
            <a:ext cx="8412479" cy="4531882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5D83B5"/>
                </a:solidFill>
              </a:rPr>
              <a:t>Individual &amp; Family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HMO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Brevard, Indian River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5D83B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5D83B5"/>
                </a:solidFill>
              </a:rPr>
              <a:t>Medicare Advantage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HMO &amp; POS Plans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Brevard, Indian River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29F28-4AF0-4742-839E-1F8FD815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81" y="1602588"/>
            <a:ext cx="6188819" cy="35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AdventHealth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188721"/>
            <a:ext cx="8412480" cy="2240280"/>
          </a:xfrm>
        </p:spPr>
        <p:txBody>
          <a:bodyPr lIns="0" tIns="0" rIns="0" bIns="0">
            <a:noAutofit/>
          </a:bodyPr>
          <a:lstStyle/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 29 hospitals, 40 urgent care centers, two pediatric urgent care centers and a network of more than 4,000 physicians and multiple ancillary providers from coast to coast. </a:t>
            </a: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AdventHealth serves the needs of patients from Tampa to Daytona, which includes the entirety of the Orlando area.</a:t>
            </a:r>
          </a:p>
          <a:p>
            <a: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AdventHealth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a wide range of health services, including many nationally and internationally recognized programs: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357" y="3292411"/>
            <a:ext cx="292963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Cardiology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Women's medicine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988" y="3292411"/>
            <a:ext cx="40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Orthopedics 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</a:t>
            </a:r>
          </a:p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surgical programs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7325"/>
      </p:ext>
    </p:extLst>
  </p:cSld>
  <p:clrMapOvr>
    <a:masterClrMapping/>
  </p:clrMapOvr>
</p:sld>
</file>

<file path=ppt/theme/theme1.xml><?xml version="1.0" encoding="utf-8"?>
<a:theme xmlns:a="http://schemas.openxmlformats.org/drawingml/2006/main" name="HFHP19-002_New Powerpoint Template_HFHP and AdventHealth">
  <a:themeElements>
    <a:clrScheme name="HF Colors">
      <a:dk1>
        <a:srgbClr val="000000"/>
      </a:dk1>
      <a:lt1>
        <a:srgbClr val="FFFFFF"/>
      </a:lt1>
      <a:dk2>
        <a:srgbClr val="192757"/>
      </a:dk2>
      <a:lt2>
        <a:srgbClr val="E7E6E6"/>
      </a:lt2>
      <a:accent1>
        <a:srgbClr val="192756"/>
      </a:accent1>
      <a:accent2>
        <a:srgbClr val="3D7CBC"/>
      </a:accent2>
      <a:accent3>
        <a:srgbClr val="C8C9C8"/>
      </a:accent3>
      <a:accent4>
        <a:srgbClr val="D9E6F3"/>
      </a:accent4>
      <a:accent5>
        <a:srgbClr val="286096"/>
      </a:accent5>
      <a:accent6>
        <a:srgbClr val="3E3F3E"/>
      </a:accent6>
      <a:hlink>
        <a:srgbClr val="8CB2DA"/>
      </a:hlink>
      <a:folHlink>
        <a:srgbClr val="8D284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D394F0-82FE-BA4C-843C-5D6DE7EE6B3D}" vid="{71E87D9A-3834-EF46-BF0C-9E160265A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1310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HFHP19-002_New Powerpoint Template_HFHP and AdventHealth</vt:lpstr>
      <vt:lpstr>PowerPoint Presentation</vt:lpstr>
      <vt:lpstr>Module Description</vt:lpstr>
      <vt:lpstr>Health Insurance Basics</vt:lpstr>
      <vt:lpstr>Common Terms</vt:lpstr>
      <vt:lpstr>Health Maintenance  Organization (HMO)</vt:lpstr>
      <vt:lpstr>Point of Service (POS)</vt:lpstr>
      <vt:lpstr>Health First Health Plans</vt:lpstr>
      <vt:lpstr>Health First Health Plans  Offered by County</vt:lpstr>
      <vt:lpstr>AdventHealth</vt:lpstr>
      <vt:lpstr>AdventHealth</vt:lpstr>
      <vt:lpstr>AdventHealth Advantage  Plans Offered by County</vt:lpstr>
      <vt:lpstr>Sales Office Locations</vt:lpstr>
      <vt:lpstr>Partnership</vt:lpstr>
      <vt:lpstr>Service Area vs. Provider Network</vt:lpstr>
      <vt:lpstr>Fitness Program</vt:lpstr>
      <vt:lpstr>Complex Case Management</vt:lpstr>
      <vt:lpstr>Healthy Living</vt:lpstr>
      <vt:lpstr>Medication Therapy Management</vt:lpstr>
      <vt:lpstr>Signify Medical Network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Cole, Jennifer</cp:lastModifiedBy>
  <cp:revision>38</cp:revision>
  <dcterms:created xsi:type="dcterms:W3CDTF">2020-11-30T18:04:43Z</dcterms:created>
  <dcterms:modified xsi:type="dcterms:W3CDTF">2021-10-14T20:09:06Z</dcterms:modified>
</cp:coreProperties>
</file>